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8" r:id="rId4"/>
    <p:sldId id="264" r:id="rId5"/>
    <p:sldId id="280" r:id="rId6"/>
    <p:sldId id="262" r:id="rId7"/>
    <p:sldId id="263" r:id="rId8"/>
    <p:sldId id="265" r:id="rId9"/>
    <p:sldId id="266" r:id="rId10"/>
    <p:sldId id="267" r:id="rId11"/>
    <p:sldId id="268" r:id="rId12"/>
    <p:sldId id="279" r:id="rId13"/>
    <p:sldId id="269" r:id="rId14"/>
    <p:sldId id="281" r:id="rId15"/>
    <p:sldId id="270" r:id="rId16"/>
    <p:sldId id="271" r:id="rId17"/>
    <p:sldId id="274" r:id="rId18"/>
    <p:sldId id="272" r:id="rId19"/>
    <p:sldId id="273" r:id="rId20"/>
    <p:sldId id="275" r:id="rId21"/>
    <p:sldId id="276" r:id="rId22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2"/>
    <p:restoredTop sz="94694"/>
  </p:normalViewPr>
  <p:slideViewPr>
    <p:cSldViewPr snapToGrid="0" snapToObjects="1">
      <p:cViewPr varScale="1">
        <p:scale>
          <a:sx n="100" d="100"/>
          <a:sy n="100" d="100"/>
        </p:scale>
        <p:origin x="160" y="624"/>
      </p:cViewPr>
      <p:guideLst/>
    </p:cSldViewPr>
  </p:slideViewPr>
  <p:outlineViewPr>
    <p:cViewPr>
      <p:scale>
        <a:sx n="33" d="100"/>
        <a:sy n="33" d="100"/>
      </p:scale>
      <p:origin x="0" y="-21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3:26:39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24575,'7'-5'0,"39"31"0,8 9 0,-18-19 0,26 24 0,-6-6 0,-43-32 0,10 7 0,-13-9 0,-5 4 0,4-3 0,-4 4 0,4-5 0,0 0 0,0 0 0,0 4 0,1-3 0,0 4 0,0-5 0,0 0 0,0 0 0,-1 0 0,0 0 0,0 0 0,1 0 0,0 0 0,-1 0 0,1 0 0,7 0 0,10 0 0,8 0 0,1 0 0,6 0 0,-7 0 0,10 6 0,-10-4 0,-1 4 0,-10 0 0,1-5 0,0 5 0,-1-1 0,-6-3 0,5 8 0,-11-8 0,4 3 0,-6 0 0,0-4 0,0 3 0,-4 1 0,3-4 0,-8 7 0,7-7 0,-3 7 0,5-2 0,-5 4 0,4 0 0,-3 0 0,4 0 0,0 0 0,0 0 0,-1-5 0,-3 4 0,3-4 0,-8 5 0,7-5 0,-7 3 0,3-4 0,-4 5 0,0 0 0,0 0 0,0 1 0,0-1 0,0-7 0,0-7 0,0-5 0,0-2 0,0-5 0,0 6 0,6-12 0,0 5 0,7-6 0,-1-1 0,6 6 0,-4-5 0,3 5 0,-5 1 0,-1 6 0,-1 3 0,-5 4 0,4 0 0,-8-3 0,7 3 0,-2-4 0,3 0 0,1-1 0,1-7 0,6 5 0,2-6 0,-1 11 0,-1-3 0,-7 5 0,0-1 0,0 2 0,-1 4 0,-3-5 0,2 4 0,-4-3 0,5 4 0,0 0 0,1 0 0,0 0 0,7 0 0,1 0 0,7 0 0,-1 0 0,1 0 0,-7 0 0,5 0 0,-5 0 0,0 0 0,5 0 0,-11 0 0,11 0 0,-12 0 0,6 0 0,-1 0 0,-4 0 0,5 0 0,-8 0 0,1 0 0,0 0 0,-1 0 0,1 0 0,0 0 0,-1 0 0,8 0 0,1 0 0,7 0 0,-1 0 0,-5 0 0,4 0 0,-12 0 0,6 0 0,-7 0 0,0 0 0,-1 0 0,0 0 0,1 0 0,-1 0 0,1 0 0,0 0 0,0 0 0,0 0 0,0 0 0,0 0 0,-1 0 0,1 0 0,0 0 0,0 0 0,0 0 0,-1 0 0,1 0 0,0-5 0,0 4 0,0-8 0,0 8 0,0-3 0,-1-1 0,1 4 0,0-7 0,0 3 0,0-1 0,-2 2 0,-2 0 0,2 3 0,-7-8 0,4 5 0,-5-5 0,0 5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28T03:26:45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24575,'9'4'0,"0"2"0,7 5 0,-4-1 0,4-4 0,1 4 0,1-3 0,7 6 0,-1-1 0,10 8 0,-7-6 0,6 6 0,-15-9 0,5 1 0,-12-2 0,12 3 0,-11-3 0,4 1 0,-6-6 0,7 5 0,-6-9 0,6 9 0,-7-9 0,0 8 0,0-8 0,0 8 0,0-8 0,0 8 0,6-2 0,-5-2 0,12 6 0,-5-4 0,7 5 0,0 1 0,-1-1 0,1 0 0,-6 6 0,4-4 0,-6 3 0,1-6 0,-4-6 0,-4 0 0,-1-5 0,0 0 0,1 0 0,0 0 0,7 0 0,1 0 0,15 0 0,-6 0 0,15 0 0,-15 0 0,15 0 0,-6 0 0,-1 0 0,7 0 0,-7 0 0,21 0 0,-10 0 0,10 0 0,-12 0 0,0 0 0,0 0 0,-8 0 0,6 0 0,-15 0 0,15 0 0,-15 0 0,15 0 0,-15 0 0,6 0 0,-15 0 0,5 0 0,-11 0 0,4 0 0,-6 0 0,0 0 0,0 0 0,-1 0 0,1 0 0,-1 0 0,1 0 0,0 0 0,7 0 0,1 0 0,6 0 0,1 0 0,8 0 0,3 6 0,8-4 0,1 4 0,-1-6 0,0 7 0,11-5 0,-8 4 0,19-6 0,-19 7 0,19 2 0,-19-1 0,8 7 0,0-14 0,-17 11 0,15-10 0,-17 10 0,-1-5 0,-2 1 0,-8 3 0,0-10 0,0 10 0,-1-4 0,1 0 0,-7-2 0,-2-5 0,1 6 0,-5-5 0,4 5 0,-6-2 0,6-3 0,-4 3 0,4-4 0,1 6 0,-5-5 0,11 10 0,-12-9 0,12 3 0,-5 1 0,7-5 0,0 10 0,-1-10 0,1 5 0,-7-2 0,-1-3 0,-7 8 0,-1-8 0,1 4 0,0-5 0,-4 4 0,2-3 0,-7 6 0,7-6 0,3 3 0,7 1 0,6 2 0,1 5 0,0 1 0,-1-1 0,-6-1 0,-1 0 0,-7-5 0,0-2 0,0-4 0,0 5 0,-5-1 0,-1 5 0,-4-1 0,0 1 0,0 0 0,0 7 0,0 2 0,0 7 0,0 0 0,0-1 0,0 1 0,0-7 0,0-1 0,0-7 0,0 0 0,0-8 0,5-15 0,0 1 0,12-16 0,1 10 0,1-6 0,16-13 0,-12 9 0,13-8 0,-11 11 0,-1 1 0,-4-1 0,3 0 0,-4 6 0,-1 2 0,-1 6 0,-1 6 0,-4-4 0,4 8 0,-10-8 0,3 8 0,-5-3 0,6 4 0,-1 0 0,1 0 0,6 0 0,2 0 0,16 0 0,1 0 0,10 0 0,10 0 0,-8 0 0,18 0 0,-7 0 0,11-8 0,12 6 0,-9-6 0,10 8 0,-13 0 0,-1 0 0,1 0 0,-1 0 0,-10 0 0,-3 0 0,-10 0 0,-1 0 0,0 0 0,0 0 0,-8 0 0,6 0 0,-15 0 0,6 0 0,-8 0 0,8 0 0,-6 0 0,6 0 0,1 0 0,-8 0 0,8 0 0,-9 0 0,8 0 0,-6 0 0,6-5 0,-8 4 0,-7-9 0,16 9 0,-20-8 0,20 8 0,-22-4 0,11 0 0,-12 3 0,6-8 0,-7 9 0,0-3 0,6-2 0,-4 5 0,4-4 0,-6 0 0,7 4 0,-6-8 0,12 8 0,-5-9 0,7 9 0,-7-9 0,5 9 0,-11-8 0,11 8 0,-12-8 0,12 8 0,0-13 0,3 11 0,3-12 0,-5 14 0,-6-9 0,5 3 0,-4 1 0,5-5 0,1 10 0,0-10 0,8 10 0,-6-5 0,6 1 0,1 3 0,-8-9 0,16 10 0,-15-10 0,7 10 0,-1-11 0,-6 10 0,15-11 0,-15 11 0,15-11 0,-15 11 0,15-11 0,-7 12 0,1-11 0,-3 5 0,1 0 0,-8-4 0,7 10 0,-8-5 0,-1 1 0,1 3 0,-7-8 0,5 9 0,-5-3 0,0-1 0,6 4 0,-13-8 0,12 8 0,-11-7 0,4 6 0,-6-2 0,0 4 0,-4-4 0,2 3 0,-7-10 0,8 10 0,-4-10 0,-3 10 0,-11-3 0,3 4 0,-6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22:51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69 24575,'9'0'0,"0"0"0,1 0 0,0 0 0,0 5 0,0-4 0,0 3 0,0-4 0,-1 0 0,1 0 0,0 0 0,0 0 0,0 0 0,0 0 0,0 0 0,0 0 0,6 0 0,-4 0 0,11 0 0,-5 0 0,7 0 0,0 0 0,-1 0 0,1 0 0,0 0 0,-7 0 0,5 0 0,-5 0 0,0 0 0,5 0 0,-11 0 0,11 0 0,-12 0 0,12 0 0,-11 0 0,4 0 0,-6 0 0,0 0 0,0 0 0,0 0 0,0 0 0,0 0 0,6 0 0,-4 0 0,11 0 0,-5 0 0,15 0 0,-6 0 0,6 0 0,1 0 0,-8 0 0,16 0 0,-15 0 0,15 0 0,-15 0 0,15 0 0,-15 0 0,6 0 0,-8 0 0,0 0 0,0 0 0,-7 0 0,5 0 0,-12 0 0,6 0 0,-7 0 0,0 0 0,0 0 0,6 0 0,-4 0 0,11 0 0,-5 0 0,0 0 0,5 0 0,-12 0 0,13 0 0,-6 0 0,6 0 0,1 0 0,0 0 0,-1 0 0,-6 0 0,6 0 0,-13 0 0,6 0 0,-7 0 0,-1 0 0,1 0 0,0 0 0,0 0 0,0 0 0,0 0 0,0 0 0,0 0 0,0 0 0,0 0 0,0 0 0,0 0 0,6 0 0,-4 0 0,11 0 0,-5 0 0,0 0 0,5 0 0,-11 0 0,4 0 0,1 0 0,-6 0 0,6 0 0,-1 0 0,-4 0 0,4 0 0,1 0 0,-6 0 0,12 0 0,-11 0 0,11 0 0,-12 0 0,12 0 0,-4 0 0,-1 0 0,5 0 0,-5 0 0,6 0 0,-6 0 0,5 0 0,-5 0 0,16 0 0,-7 0 0,6 0 0,0 0 0,-6 0 0,7 0 0,-10 0 0,1 0 0,0 0 0,-7 0 0,-2 0 0,1 0 0,-6 0 0,6 0 0,-7 0 0,0 0 0,-1 0 0,1 0 0,-1 0 0,1 0 0,0 0 0,0 0 0,0 0 0,0 0 0,0 0 0,0 0 0,0 0 0,0 0 0,-1 0 0,8 0 0,-6 0 0,6 0 0,-1-5 0,2 3 0,7-3 0,0 5 0,-1-6 0,1 5 0,-7-5 0,5 6 0,-11 0 0,11 0 0,-12 0 0,6 0 0,-7 0 0,0 0 0,0 0 0,0-4 0,0 3 0,-1-3 0,1 4 0,0 0 0,0 0 0,0 0 0,-1 0 0,1 0 0,0 0 0,0 0 0,0 0 0,0 0 0,0-5 0,6 4 0,-4-3 0,4 4 0,-6 0 0,0 0 0,0 0 0,0 0 0,0 0 0,0 0 0,0 0 0,0 0 0,-1 0 0,1 0 0,0 0 0,0 0 0,0 0 0,0 0 0,0 0 0,0 0 0,0 0 0,0 0 0,0 0 0,0 0 0,0 0 0,0 0 0,0 0 0,-1 0 0,1 0 0,0 0 0,-1 0 0,-4-4 0,3 3 0,-3-3 0,4 0 0,0 3 0,-4-6 0,3 6 0,-3-7 0,4 7 0,-8-2 0,-2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23:04.9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13 766 24575,'4'0'0,"5"0"0,12 0 0,4 0 0,8 0 0,-12 0 0,10 0 0,-13 0 0,1 0 0,-3 0 0,-6 0 0,0 0 0,0 0 0,0 0 0,0 0 0,0 0 0,0 0 0,6 0 0,2 0 0,6 0 0,1 0 0,0 0 0,-7 0 0,5 0 0,-10-11 0,3 9 0,-5-9 0,-1 11 0,0 0 0,0 0 0,-4-5 0,2 4 0,-7-7 0,4 3 0,-5-4 0,0 1 0,4-2 0,-3 2 0,7-2 0,-7 2 0,8-2 0,-4 0 0,1 0 0,3 0 0,-8 0 0,8 5 0,-8-4 0,8 4 0,-8-5 0,3 0 0,0 0 0,-3 1 0,3-7 0,0 4 0,-2-11 0,7 5 0,-7-7 0,9 0 0,-10 1 0,9 6 0,-9-5 0,9 5 0,-9 0 0,10-5 0,-9 11 0,3-5 0,0 8 0,-4-1 0,3 0 0,-4 0 0,0 1 0,0 0 0,0 0 0,0 0 0,0 1 0,0 0 0,-4-1 0,-1 5 0,-4-4 0,0 7 0,0-7 0,-1 7 0,5-8 0,-4 8 0,4-8 0,-5 4 0,0 0 0,1-4 0,-1 8 0,4-8 0,-9 3 0,8-4 0,-9 3 0,6-2 0,0 8 0,-7-9 0,6 5 0,-5-1 0,6-3 0,0 8 0,1-3 0,-1 0 0,0 3 0,1-3 0,3 0 0,-2 2 0,2-2 0,-4 4 0,0 0 0,5-4 0,-4 3 0,3-4 0,-4 1 0,0 3 0,1-4 0,-1 5 0,1 0 0,-8-5 0,6 3 0,-6-3 0,7 5 0,0 0 0,-6 0 0,4 0 0,-4 0 0,6 0 0,0 0 0,0 0 0,0 0 0,-6 0 0,4 0 0,-4 0 0,6 0 0,1 0 0,-1 0 0,1 0 0,-1 0 0,1 4 0,0 1 0,-1 1 0,5 2 0,-3-7 0,6 7 0,-6-3 0,7 4 0,-3-1 0,4 0 0,0 1 0,0 0 0,0 0 0,0 1 0,0 0 0,0 0 0,0 0 0,0 0 0,0 0 0,0 0 0,0 6 0,0-4 0,0 11 0,0-12 0,0 12 0,0-11 0,0 11 0,0-5 0,0 0 0,0 5 0,0-11 0,0 11 0,0-12 0,0 6 0,5-7 0,-4 6 0,3-4 0,-4 4 0,5-6 0,-4 0 0,3 0 0,1-1 0,-4 0 0,3 1 0,-4 0 0,4-1 0,-3 1 0,3-1 0,0 1 0,-3-1 0,4 0 0,-5 1 0,4-5 0,-3 4 0,4-4 0,-1 0 0,-3 4 0,8-8 0,-8 8 0,8-8 0,-8 7 0,8-7 0,-8 7 0,7-7 0,-7 8 0,7-8 0,-7 7 0,3-3 0,0 4 0,-2 1 0,6 0 0,-7 0 0,4 0 0,-1-5 0,-3-1 0,3-4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23:08.5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76 1189 24575,'7'-4'0,"14"0"0,11 4 0,12 0 0,-8 0 0,5 0 0,-14 0 0,15 0 0,-15 0 0,6 0 0,-8 0 0,0-11 0,-7 9 0,5-15 0,-11 11 0,4-5 0,1 0 0,-5-5 0,11 2 0,-9-9 0,3 10 0,0-10 0,-4 5 0,5-7 0,0 0 0,-3-8 0,3 6 0,-5-6 0,-2 15 0,1-5 0,-1 11 0,1-11 0,-2 11 0,-4-4 0,3 6 0,-8-6 0,4 4 0,0-11 0,-3 5 0,3 0 0,1-5 0,-5 11 0,4-11 0,-5 5 0,0 0 0,0-5 0,0 11 0,5-4 0,-4 6 0,3-7 0,-4 6 0,0-12 0,0 11 0,0-11 0,0 12 0,0-6 0,0 7 0,0-6 0,0 4 0,0-4 0,0 6 0,0 0 0,0 0 0,0 0 0,0 0 0,0 0 0,0 0 0,0 0 0,0 0 0,0 0 0,0 0 0,-4 5 0,3-11 0,-8 9 0,8-9 0,-3 6 0,4 0 0,-5 4 0,4-2 0,-3 2 0,-1-4 0,4 1 0,-3-1 0,0 1 0,3-1 0,-7 1 0,7-1 0,-3 1 0,0-1 0,-2 5 0,-3-4 0,-1 8 0,5-7 0,-3 3 0,3-1 0,-5 2 0,0-1 0,0 4 0,4-8 0,-2 8 0,-5-3 0,2 4 0,-6-5 0,7 4 0,-6-3 0,4 4 0,-4 0 0,0 0 0,-3 0 0,-5 0 0,-1 0 0,0 0 0,-8 0 0,13 0 0,-21 0 0,28 0 0,-19 0 0,20 0 0,-4 0 0,6 0 0,0 0 0,0 0 0,1 0 0,-1 0 0,1 0 0,-8 0 0,6 0 0,-5 4 0,-1 3 0,6 3 0,-12-3 0,11 1 0,-11-1 0,12 3 0,-6-3 0,7 2 0,0-8 0,0 8 0,1-4 0,-1 0 0,5 3 0,-3-3 0,3-1 0,0 5 0,2-5 0,3 6 0,0-2 0,0 0 0,0 1 0,0-1 0,0 1 0,0 0 0,0 0 0,0 1 0,0-1 0,0 1 0,0 0 0,0-1 0,0 8 0,0-6 0,0 12 0,0-5 0,5 7 0,-4 0 0,5-1 0,-2-6 0,-3 5 0,8-11 0,-8 4 0,4-6 0,-5 0 0,4 0 0,-3 0 0,4 0 0,-5 0 0,0 0 0,0 0 0,0 0 0,4 0 0,-3 0 0,4 0 0,-5 0 0,0-1 0,0 1 0,4 0 0,-3 0 0,4 0 0,-5 0 0,0 0 0,4 0 0,-3 0 0,3 0 0,-4 0 0,0 0 0,0 0 0,6 6 0,-5 2 0,11 16 0,-10 1 0,5 9 0,-7 1 0,5-10 0,-4 7 0,5-4 0,-2-8 0,-3 4 0,4-23 0,-5 6 0,4-7 0,-3 0 0,4 0 0,-5-1 0,0 0 0,0 0 0,4-5 0,-3 4 0,8-3 0,-8 5 0,7-5 0,-7 4 0,8-9 0,-4 8 0,4-7 0,0 3 0,-1-4 0,1 0 0,-1 0 0,1 0 0,0 0 0,0 0 0,0 0 0,0 0 0,0 0 0,0 0 0,1 0 0,0 0 0,-1 0 0,0 0 0,-4 0 0,-1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30T02:25:30.3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0 204 24575,'24'0'0,"15"0"0,19 0 0,39 0-1173,-47 0 0,3 0 1173,12 0 0,2 0 0,-1 0 0,0 0 0,0 0 0,0 0 0,1 0 0,-2 0 0,-14 0 0,2 0 0,41 0 0,-5 0 0,-18 0 0,17 0 0,2 0 0,-6 0 0,-28 0 0,4 0 0,5 0 0,-2 0 50,26 0-50,-34 0 0,0 0 0,29 0 0,14 0 0,-13 0 0,10 0 0,-23-7 0,9 5 548,-23-6-548,-3 8 0,-11 0 0,1 0 1175,-10 0-1175,-1 0 573,-16 0-573,-2 0 0,-6 0 0,6-5 0,-4 3 0,5-3 0,-8 5 0,1 0 0,0 0 0,-1 0 0,0 0 0,-5-4 0,3 3 0,-2-3 0,3 4 0,-1 0 0,2 0 0,-1 0 0,0 0 0,1 0 0,1 0 0,0 0 0,0 0 0,-1 0 0,1 0 0,-1 0 0,0 0 0,-1 0 0,1 0 0,6 0 0,12 0 0,9 0 0,8 0 0,0 0 0,11 0 0,-8 0 0,19 0 0,-8 0 0,10 0 0,-10 0 0,8 0 0,-19 0 0,8 0 0,-11 0 0,-8 0 0,6 0 0,-15 0 0,6 0 0,-8 0 0,0 0 0,-1 0 0,1 0 0,0 0 0,-7 0 0,-2 0 0,1 0 0,-6 0 0,12 0 0,-5 0 0,7 0 0,0 0 0,8 0 0,-6 0 0,15 0 0,-6 7 0,8-6 0,0 6 0,0-7 0,0 0 0,-8 0 0,6 0 0,-15 0 0,6 0 0,0 0 0,-6 0 0,0 0 0,-4 0 0,-5 0 0,0 0 0,5 0 0,-5 0 0,1 0 0,4 0 0,-5 0 0,0 0 0,5 0 0,-5 0 0,7 0 0,-1 0 0,1 0 0,0 0 0,-1 0 0,1 0 0,0 0 0,8 0 0,-6 0 0,6 0 0,0 0 0,3 0 0,-1 0 0,8 0 0,-17 0 0,16 0 0,-15 0 0,15 0 0,-15 0 0,15 0 0,-15 0 0,14 0 0,-5 0 0,0 0 0,6 0 0,-16 0 0,8 0 0,-1 0 0,-6-6 0,6 5 0,-8-4 0,0 5 0,8-7 0,-6 5 0,15-4 0,-15 6 0,6 0 0,1 0 0,-8 0 0,8 0 0,-10 0 0,1 0 0,0 0 0,-1 0 0,12-6 0,-9 5 0,18-5 0,-25 6 0,20 0 0,-26-4 0,18 3 0,-14-3 0,0 4 0,-2 0 0,-6 0 0,0 0 0,7 0 0,-6 0 0,6 0 0,-7-5 0,6 4 0,2-3 0,7-2 0,0 5 0,8-5 0,-6 6 0,15 0 0,-7-6 0,9 4 0,-8-4 0,6 6 0,-15-6 0,6 5 0,-8-5 0,-1 1 0,-5 3 0,-3-3 0,-6 5 0,0 0 0,0 0 0,0 0 0,0 0 0,0 0 0,0 0 0,-1-5 0,1 4 0,0-3 0,0-1 0,-1 4 0,1-3 0,0 4 0,0 0 0,0 0 0,0 0 0,0 0 0,0 0 0,0 0 0,-1 0 0,1-4 0,0 2 0,0-2 0,0 4 0,0 0 0,-1 0 0,1 0 0,-2 0 0,1 0 0,1 0 0,0-4 0,0 3 0,0-4 0,0 1 0,0 3 0,6-4 0,-4 5 0,4-4 0,-6 3 0,0-4 0,0 5 0,0 0 0,0 0 0,0 0 0,0 0 0,-1 0 0,1 0 0,0 0 0,0 0 0,-1 0 0,1 0 0,0-4 0,0 3 0,0-4 0,0 5 0,-1 0 0,1 0 0,-1 0 0,0 0 0,-1 0 0,-4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D75E8-7008-E849-A219-3E55757F04B7}" type="datetimeFigureOut">
              <a:rPr lang="en-CN" smtClean="0"/>
              <a:t>2022/5/30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49D18B-60C4-134A-B302-7148DF7F6E24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953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CN" dirty="0"/>
              <a:t>ot, achieve great success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49D18B-60C4-134A-B302-7148DF7F6E24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68978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927D-DDED-BB6D-3BC1-1D8FB552D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65ACE-2D32-1CBA-F653-2E049CC985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00AA3-C431-E040-D3A6-117C6C557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05E772-023F-27A3-4FC6-D7CFACBA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5D0A3-03E9-AFA6-C1E9-C2C9C0E0A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830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33F1-1657-0BAD-22A4-41EDE426C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D8B51-AD88-D7CF-BD4E-00F01B9C5B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20686-BAB1-3D6F-4326-320872CB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C2DFD-0C9F-7429-294A-1FED3B24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3BCFD-C3D0-10B8-E81E-A8B73CCB9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71044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16DC2D-FBAF-F89A-A683-C5556DC926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446CC0-3FDE-E866-C55F-0952079DD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E2893-38DA-D92B-9CFB-FDC3B1BD7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7F7F63-22C3-DD20-B3CF-E45A25B1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B614D-0E2A-C143-209D-1A9027F8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8448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74DE-BE75-DEC4-D7C7-CF4BBED1B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A531-D815-568E-FD11-78ED0B630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AEB6D-8434-06EB-0C41-270CB22D1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F7FBE-48E5-B9A6-2516-0D2FF14E9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675D1-BB4D-09D2-6918-D587E6F22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22734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5C524-E70C-5356-AB2B-6B341395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DF014-5201-B360-9192-9F19047D5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5B637-4046-8C60-398A-B3F88A4BF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A3BBC-0371-7A4D-F8E5-195C8577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FE71A0-F98D-AB1B-DDF2-F19B59AEA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77335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B419F-528B-7625-B0D1-730E3C93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7A7D-2762-5DC7-B490-C0104414CA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FC69-0B83-5D9A-6C43-477ECBC6B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4D4F8-B8E2-E2ED-1943-DB1EB5588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0BBBE-86CA-F815-0BDD-79076259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86302D-4D19-061A-2FA3-CF25C6B61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8708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35D43-5466-6590-52F3-91D6244B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AC3AB-1468-98C5-A385-1D42588B3D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05034-12AD-5430-83A1-6E9E77F47D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3207B1-307C-F522-3378-590F73840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035156-9B7D-0961-7BC4-B0FF07FB17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CBCD2EA-8356-6D0E-E56F-FEB69F38A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1718A1-3F64-162A-03FF-28F913BD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4E920F-467F-CD58-A869-77DE1D18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26256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16B4B-67F9-E7E5-7498-AC7F59562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7E4B87-D097-8F3E-8D2A-1FE0E789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7BE5E-08BC-F9A9-C638-54AF0099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1B6D4-6006-AF5F-F713-5AAC8AF5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91026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C20DF-A450-3DC8-9947-0A8C577F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4DA6E7-DC1F-A7AC-681C-5014C5EEF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80263-83F7-2F99-045E-469CE9D6B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97239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38EC-6458-89EB-E56E-8FF36854F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934FA-4861-99D7-97BD-702951A3D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504BEE-40BA-9C3D-D846-4AB1B54827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327CE-F511-474A-93A2-BE6057009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D59987-4F02-4BF0-BAAD-0189F506A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B2A09-5040-6E23-7DD0-9081561AC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5600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5A9B3-9EB8-DD0E-4A96-33E5B7FA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9C7136-4AF9-4DC7-189B-6F40DAD534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2EB15B-C7F6-0806-38B3-06F1B4F061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021F5-F632-57AD-8312-6B21165D6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011C4-3AE7-61E5-E8DB-49F6BB004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63139D-AF9F-4F5C-CB90-7E7629072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64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E1D825-CDB7-98A2-49EE-3CF9715C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6BB11C-65F2-FECA-71DF-FE77E3A7B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16FBD-1925-4439-25FE-9BCE962241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BD1DB-0DAE-C042-8254-EE2AF9E55DC6}" type="datetimeFigureOut">
              <a:rPr lang="en-CN" smtClean="0"/>
              <a:t>2022/5/28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DA6E8-E55C-7B8B-8F8E-F60528DEF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23831-E881-6355-C996-DA686D85D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C39A6-9C33-C642-B6C4-1B48C33B24D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1734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ustomXml" Target="../ink/ink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customXml" Target="../ink/ink6.xml"/><Relationship Id="rId4" Type="http://schemas.openxmlformats.org/officeDocument/2006/relationships/customXml" Target="../ink/ink3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DFEB2-05CF-3E8D-2433-859D6B7F8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069" y="406400"/>
            <a:ext cx="10867696" cy="2387600"/>
          </a:xfrm>
        </p:spPr>
        <p:txBody>
          <a:bodyPr/>
          <a:lstStyle/>
          <a:p>
            <a:r>
              <a:rPr lang="en-CN" dirty="0"/>
              <a:t>Deep Reinforcement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B23EC7-1C17-DAA4-71A6-521BA2D0CE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Meili Liu</a:t>
            </a:r>
          </a:p>
        </p:txBody>
      </p:sp>
    </p:spTree>
    <p:extLst>
      <p:ext uri="{BB962C8B-B14F-4D97-AF65-F5344CB8AC3E}">
        <p14:creationId xmlns:p14="http://schemas.microsoft.com/office/powerpoint/2010/main" val="183872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D2B06-3DF8-A1A9-0B0C-3DC212FCB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CN" sz="5400" dirty="0"/>
              <a:t>experiment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E8EA0-E9F2-55E8-E1EB-8CB3C881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 lnSpcReduction="10000"/>
          </a:bodyPr>
          <a:lstStyle/>
          <a:p>
            <a:r>
              <a:rPr lang="en-CN" sz="2400" dirty="0"/>
              <a:t>Model architecture:</a:t>
            </a:r>
          </a:p>
          <a:p>
            <a:endParaRPr lang="en-CN" sz="1900" dirty="0"/>
          </a:p>
          <a:p>
            <a:endParaRPr lang="en-CN" sz="1900" dirty="0"/>
          </a:p>
          <a:p>
            <a:endParaRPr lang="en-CN" sz="1900" dirty="0"/>
          </a:p>
          <a:p>
            <a:endParaRPr lang="en-CN" sz="1900" dirty="0"/>
          </a:p>
          <a:p>
            <a:endParaRPr lang="en-CN" sz="1900" dirty="0"/>
          </a:p>
          <a:p>
            <a:endParaRPr lang="en-CN" sz="1900" dirty="0"/>
          </a:p>
          <a:p>
            <a:endParaRPr lang="en-CN" sz="1900" dirty="0"/>
          </a:p>
          <a:p>
            <a:r>
              <a:rPr lang="en-US" sz="1900" dirty="0"/>
              <a:t>O</a:t>
            </a:r>
            <a:r>
              <a:rPr lang="en-CN" sz="1900" dirty="0"/>
              <a:t>ptimizer: Adam 1e-4</a:t>
            </a:r>
          </a:p>
          <a:p>
            <a:pPr lvl="1"/>
            <a:endParaRPr lang="en-CN" sz="1900" dirty="0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723E5E7A-FC39-B66D-9091-DAA455F8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871" y="1412790"/>
            <a:ext cx="5946662" cy="34787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C38DE8-CA1A-7571-22D9-B438969591CE}"/>
              </a:ext>
            </a:extLst>
          </p:cNvPr>
          <p:cNvSpPr txBox="1"/>
          <p:nvPr/>
        </p:nvSpPr>
        <p:spPr>
          <a:xfrm>
            <a:off x="6527786" y="5417010"/>
            <a:ext cx="52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5. M</a:t>
            </a:r>
            <a:r>
              <a:rPr lang="en-CN" dirty="0"/>
              <a:t>odel architecture from original paper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6BD35D57-6B6C-787A-53FD-872244C17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2521419"/>
              </p:ext>
            </p:extLst>
          </p:nvPr>
        </p:nvGraphicFramePr>
        <p:xfrm>
          <a:off x="446367" y="3140964"/>
          <a:ext cx="5635052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713">
                  <a:extLst>
                    <a:ext uri="{9D8B030D-6E8A-4147-A177-3AD203B41FA5}">
                      <a16:colId xmlns:a16="http://schemas.microsoft.com/office/drawing/2014/main" val="1996674000"/>
                    </a:ext>
                  </a:extLst>
                </a:gridCol>
                <a:gridCol w="1293100">
                  <a:extLst>
                    <a:ext uri="{9D8B030D-6E8A-4147-A177-3AD203B41FA5}">
                      <a16:colId xmlns:a16="http://schemas.microsoft.com/office/drawing/2014/main" val="146285256"/>
                    </a:ext>
                  </a:extLst>
                </a:gridCol>
                <a:gridCol w="822544">
                  <a:extLst>
                    <a:ext uri="{9D8B030D-6E8A-4147-A177-3AD203B41FA5}">
                      <a16:colId xmlns:a16="http://schemas.microsoft.com/office/drawing/2014/main" val="3270871102"/>
                    </a:ext>
                  </a:extLst>
                </a:gridCol>
                <a:gridCol w="1092695">
                  <a:extLst>
                    <a:ext uri="{9D8B030D-6E8A-4147-A177-3AD203B41FA5}">
                      <a16:colId xmlns:a16="http://schemas.microsoft.com/office/drawing/2014/main" val="1241298897"/>
                    </a:ext>
                  </a:extLst>
                </a:gridCol>
              </a:tblGrid>
              <a:tr h="310135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stride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CN" dirty="0"/>
                        <a:t>ctivation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43340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4*8*8*32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847270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32*4*4*64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86102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64*3*3*64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21394"/>
                  </a:ext>
                </a:extLst>
              </a:tr>
              <a:tr h="535301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r>
                        <a:rPr lang="en-CN" dirty="0"/>
                        <a:t>ully-connected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ReLu</a:t>
                      </a:r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41950"/>
                  </a:ext>
                </a:extLst>
              </a:tr>
              <a:tr h="5353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  <a:r>
                        <a:rPr lang="en-CN" dirty="0"/>
                        <a:t>ully-connected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24612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Optimizer: 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7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74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482F2A-E11D-AE08-4588-53FD3D34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F92B305F-4E9C-C1C4-5D38-DDE6C302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35929"/>
            <a:ext cx="6780700" cy="4983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CF14F7-776F-C12C-AC59-147F40CAD899}"/>
              </a:ext>
            </a:extLst>
          </p:cNvPr>
          <p:cNvSpPr txBox="1"/>
          <p:nvPr/>
        </p:nvSpPr>
        <p:spPr>
          <a:xfrm>
            <a:off x="5435600" y="6121400"/>
            <a:ext cx="591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6. Training curve for DQN on Atari/Pong</a:t>
            </a:r>
          </a:p>
        </p:txBody>
      </p:sp>
    </p:spTree>
    <p:extLst>
      <p:ext uri="{BB962C8B-B14F-4D97-AF65-F5344CB8AC3E}">
        <p14:creationId xmlns:p14="http://schemas.microsoft.com/office/powerpoint/2010/main" val="3840184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3AE9-3E56-36DB-A87A-40C8E6E7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4CE433-9AE2-314F-D137-E00311189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73900" y="1690687"/>
            <a:ext cx="3403600" cy="44672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A6D00F-3969-098D-BE56-8DD38556E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90688"/>
            <a:ext cx="3403600" cy="4467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358F25-17EA-6878-CC50-649CE9B74F1C}"/>
              </a:ext>
            </a:extLst>
          </p:cNvPr>
          <p:cNvSpPr txBox="1"/>
          <p:nvPr/>
        </p:nvSpPr>
        <p:spPr>
          <a:xfrm>
            <a:off x="165100" y="6286500"/>
            <a:ext cx="467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7. At the beginning of training.   </a:t>
            </a:r>
            <a:r>
              <a:rPr lang="en-US" dirty="0"/>
              <a:t>S</a:t>
            </a:r>
            <a:r>
              <a:rPr lang="en-CN" dirty="0"/>
              <a:t>core:-19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F5E55-0797-8373-BD66-EEAE1DDCA545}"/>
              </a:ext>
            </a:extLst>
          </p:cNvPr>
          <p:cNvSpPr txBox="1"/>
          <p:nvPr/>
        </p:nvSpPr>
        <p:spPr>
          <a:xfrm>
            <a:off x="7073900" y="6286500"/>
            <a:ext cx="427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8: At the end of  training. </a:t>
            </a:r>
            <a:r>
              <a:rPr lang="en-US" dirty="0"/>
              <a:t>S</a:t>
            </a:r>
            <a:r>
              <a:rPr lang="en-CN" dirty="0"/>
              <a:t>ocre : 21</a:t>
            </a:r>
          </a:p>
        </p:txBody>
      </p:sp>
    </p:spTree>
    <p:extLst>
      <p:ext uri="{BB962C8B-B14F-4D97-AF65-F5344CB8AC3E}">
        <p14:creationId xmlns:p14="http://schemas.microsoft.com/office/powerpoint/2010/main" val="1643447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E0C0C-6BCF-0C4C-98EA-32A57EF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CN" sz="5000"/>
              <a:t>Downsides of Q-learning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AB4F-FC05-F6F6-FAE4-81172899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</a:t>
            </a:r>
            <a:r>
              <a:rPr lang="en-CN" sz="2200"/>
              <a:t>annot handle continuous action spacs</a:t>
            </a:r>
          </a:p>
          <a:p>
            <a:r>
              <a:rPr lang="en-US" sz="2200"/>
              <a:t>C</a:t>
            </a:r>
            <a:r>
              <a:rPr lang="en-CN" sz="2200"/>
              <a:t>annot learn stochastic policies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25D9EA1-9879-3F5C-2705-905333A3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709426"/>
            <a:ext cx="5458968" cy="34391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A46C9-6699-0FFE-E691-C6E83A9B36F4}"/>
              </a:ext>
            </a:extLst>
          </p:cNvPr>
          <p:cNvSpPr txBox="1"/>
          <p:nvPr/>
        </p:nvSpPr>
        <p:spPr>
          <a:xfrm>
            <a:off x="6959600" y="5359400"/>
            <a:ext cx="379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2. the diagram for DQN</a:t>
            </a:r>
          </a:p>
        </p:txBody>
      </p:sp>
    </p:spTree>
    <p:extLst>
      <p:ext uri="{BB962C8B-B14F-4D97-AF65-F5344CB8AC3E}">
        <p14:creationId xmlns:p14="http://schemas.microsoft.com/office/powerpoint/2010/main" val="3855199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5BED-5957-6DCF-5B56-FF4DC2AA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Reinforcement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1312-4B0F-6796-44EE-D5FA8BFA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931" cy="4351338"/>
          </a:xfrm>
        </p:spPr>
        <p:txBody>
          <a:bodyPr/>
          <a:lstStyle/>
          <a:p>
            <a:pPr marL="0" indent="0">
              <a:buNone/>
            </a:pPr>
            <a:r>
              <a:rPr lang="en-CN" dirty="0"/>
              <a:t>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70169AD-419E-2239-74D4-DD17B6F8D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3428" y="1824147"/>
                <a:ext cx="43749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N" dirty="0"/>
                  <a:t>   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70169AD-419E-2239-74D4-DD17B6F8D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28" y="1824147"/>
                <a:ext cx="4374931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1F1E297-675B-18D2-4BCA-728DFAAC1AA2}"/>
                  </a:ext>
                </a:extLst>
              </p:cNvPr>
              <p:cNvSpPr/>
              <p:nvPr/>
            </p:nvSpPr>
            <p:spPr>
              <a:xfrm>
                <a:off x="6639910" y="1952502"/>
                <a:ext cx="4217276" cy="35644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        P</a:t>
                </a:r>
                <a:r>
                  <a:rPr lang="en-CN" dirty="0"/>
                  <a:t>olicy gradient -- Policy based                      </a:t>
                </a:r>
              </a:p>
              <a:p>
                <a:endParaRPr lang="en-CN" dirty="0"/>
              </a:p>
              <a:p>
                <a:r>
                  <a:rPr lang="en-CN" dirty="0"/>
                  <a:t>	           Find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algn="ctr"/>
                <a:endParaRPr lang="en-CN" dirty="0"/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1F1E297-675B-18D2-4BCA-728DFAAC1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10" y="1952502"/>
                <a:ext cx="4217276" cy="3564484"/>
              </a:xfrm>
              <a:prstGeom prst="roundRect">
                <a:avLst/>
              </a:prstGeom>
              <a:blipFill>
                <a:blip r:embed="rId3"/>
                <a:stretch>
                  <a:fillRect r="-158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614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5C729-1BF5-8CED-BAA0-D16B2A7A7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latin typeface="+mj-lt"/>
                <a:ea typeface="+mj-ea"/>
                <a:cs typeface="+mj-cs"/>
              </a:rPr>
              <a:t>Policy Gradient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725CFF06-C200-8B7C-A1BE-AC06205B09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5" y="502920"/>
                <a:ext cx="6894576" cy="1463040"/>
              </a:xfrm>
            </p:spPr>
            <p:txBody>
              <a:bodyPr anchor="ctr">
                <a:normAutofit/>
              </a:bodyPr>
              <a:lstStyle/>
              <a:p>
                <a:r>
                  <a:rPr lang="en-US" sz="2200" dirty="0"/>
                  <a:t>Directly parametrized the policy 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</a:t>
                </a:r>
              </a:p>
            </p:txBody>
          </p:sp>
        </mc:Choice>
        <mc:Fallback>
          <p:sp>
            <p:nvSpPr>
              <p:cNvPr id="19" name="Content Placeholder 18">
                <a:extLst>
                  <a:ext uri="{FF2B5EF4-FFF2-40B4-BE49-F238E27FC236}">
                    <a16:creationId xmlns:a16="http://schemas.microsoft.com/office/drawing/2014/main" id="{725CFF06-C200-8B7C-A1BE-AC06205B09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5" y="502920"/>
                <a:ext cx="6894576" cy="1463040"/>
              </a:xfrm>
              <a:blipFill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6E0B78-11BD-928C-7177-B1C46C725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89" y="2290936"/>
            <a:ext cx="9598429" cy="3959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5C767-952F-A680-104D-CA87BA51C33F}"/>
              </a:ext>
            </a:extLst>
          </p:cNvPr>
          <p:cNvSpPr txBox="1"/>
          <p:nvPr/>
        </p:nvSpPr>
        <p:spPr>
          <a:xfrm>
            <a:off x="2857500" y="6171256"/>
            <a:ext cx="7429500" cy="382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9. the diagram for Policy Gradient</a:t>
            </a:r>
          </a:p>
        </p:txBody>
      </p:sp>
    </p:spTree>
    <p:extLst>
      <p:ext uri="{BB962C8B-B14F-4D97-AF65-F5344CB8AC3E}">
        <p14:creationId xmlns:p14="http://schemas.microsoft.com/office/powerpoint/2010/main" val="175226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4FA6-7FA9-BC16-D0EF-DF660E4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CN" dirty="0"/>
              <a:t>ey: how to compute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ABA2B-8628-2188-50A0-4AD5DD620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CN" dirty="0"/>
                  <a:t>rajectory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Decrease probability of actions</a:t>
                </a:r>
              </a:p>
              <a:p>
                <a:pPr marL="0" indent="0">
                  <a:buNone/>
                </a:pPr>
                <a:r>
                  <a:rPr lang="en-CN" dirty="0"/>
                  <a:t>      that resulted in low reward</a:t>
                </a:r>
              </a:p>
              <a:p>
                <a:r>
                  <a:rPr lang="en-CN" dirty="0"/>
                  <a:t>Increase probability of actions </a:t>
                </a:r>
              </a:p>
              <a:p>
                <a:pPr marL="0" indent="0">
                  <a:buNone/>
                </a:pPr>
                <a:r>
                  <a:rPr lang="en-CN" dirty="0"/>
                  <a:t>      that resultes in high reward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ABA2B-8628-2188-50A0-4AD5DD620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62846CC-B329-DA31-8506-0C9959F9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2" y="1690688"/>
            <a:ext cx="4800600" cy="416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4923D-756C-93C8-B76C-46F55B41CC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93825"/>
            <a:ext cx="4813300" cy="431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03A6A-EAA6-30B1-81AE-B47F342A471B}"/>
              </a:ext>
            </a:extLst>
          </p:cNvPr>
          <p:cNvSpPr txBox="1"/>
          <p:nvPr/>
        </p:nvSpPr>
        <p:spPr>
          <a:xfrm>
            <a:off x="7175500" y="5856288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10. one-dimension action space</a:t>
            </a:r>
          </a:p>
        </p:txBody>
      </p:sp>
    </p:spTree>
    <p:extLst>
      <p:ext uri="{BB962C8B-B14F-4D97-AF65-F5344CB8AC3E}">
        <p14:creationId xmlns:p14="http://schemas.microsoft.com/office/powerpoint/2010/main" val="3176892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4FA6-7FA9-BC16-D0EF-DF660E43B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Training policy gradient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ABA2B-8628-2188-50A0-4AD5DD6201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CN" dirty="0"/>
                  <a:t>rajectory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Desrease probability of actions</a:t>
                </a:r>
              </a:p>
              <a:p>
                <a:pPr marL="0" indent="0">
                  <a:buNone/>
                </a:pPr>
                <a:r>
                  <a:rPr lang="en-CN" dirty="0"/>
                  <a:t>      that resulted in low reward</a:t>
                </a:r>
              </a:p>
              <a:p>
                <a:r>
                  <a:rPr lang="en-CN" dirty="0"/>
                  <a:t>Increase probability of actions </a:t>
                </a:r>
              </a:p>
              <a:p>
                <a:pPr marL="0" indent="0">
                  <a:buNone/>
                </a:pPr>
                <a:r>
                  <a:rPr lang="en-CN" dirty="0"/>
                  <a:t>      that resultes in high reward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6ABA2B-8628-2188-50A0-4AD5DD6201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D660DAC-7DF8-F4EC-A9B5-6493EF594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0" y="1690688"/>
            <a:ext cx="4749800" cy="410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79F225-2F85-6D0A-62C3-E8A307EEAF5A}"/>
              </a:ext>
            </a:extLst>
          </p:cNvPr>
          <p:cNvSpPr txBox="1"/>
          <p:nvPr/>
        </p:nvSpPr>
        <p:spPr>
          <a:xfrm>
            <a:off x="7175500" y="5856288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10. one-dimension action space</a:t>
            </a:r>
          </a:p>
        </p:txBody>
      </p:sp>
    </p:spTree>
    <p:extLst>
      <p:ext uri="{BB962C8B-B14F-4D97-AF65-F5344CB8AC3E}">
        <p14:creationId xmlns:p14="http://schemas.microsoft.com/office/powerpoint/2010/main" val="2900365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4FE2BA-A60E-C4A6-C75C-221B341D4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9867899" cy="1800526"/>
          </a:xfrm>
        </p:spPr>
        <p:txBody>
          <a:bodyPr>
            <a:normAutofit/>
          </a:bodyPr>
          <a:lstStyle/>
          <a:p>
            <a:r>
              <a:rPr lang="en-CN" dirty="0"/>
              <a:t>Experiment</a:t>
            </a:r>
            <a:r>
              <a:rPr lang="en-US" dirty="0"/>
              <a:t>:</a:t>
            </a:r>
            <a:br>
              <a:rPr lang="en-US" dirty="0"/>
            </a:br>
            <a:r>
              <a:rPr lang="en-US" sz="3200" dirty="0"/>
              <a:t>   training autonomous driving policy in VISTA</a:t>
            </a:r>
            <a:endParaRPr lang="en-CN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8F222-FEF8-CF60-FAFD-D26AF376F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r>
              <a:rPr lang="en-CN" sz="2000" dirty="0"/>
              <a:t>Environment Simulator: VISTA</a:t>
            </a:r>
          </a:p>
          <a:p>
            <a:r>
              <a:rPr lang="en-US" sz="2000" dirty="0"/>
              <a:t>C</a:t>
            </a:r>
            <a:r>
              <a:rPr lang="en-CN" sz="2000" dirty="0"/>
              <a:t>ontinuous observation space:</a:t>
            </a:r>
          </a:p>
          <a:p>
            <a:r>
              <a:rPr lang="en-CN" sz="2000" dirty="0"/>
              <a:t>Stochastic action : 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CN" altLang="zh-CN" sz="2000" dirty="0"/>
              <a:t>speed: fixed</a:t>
            </a:r>
            <a:endParaRPr lang="en-CN" sz="2000" dirty="0"/>
          </a:p>
          <a:p>
            <a:pPr marL="0" indent="0">
              <a:buNone/>
            </a:pPr>
            <a:r>
              <a:rPr lang="en-CN" sz="2000" dirty="0"/>
              <a:t>    curvature: reflects the car’s turn radius</a:t>
            </a:r>
          </a:p>
        </p:txBody>
      </p:sp>
      <p:pic>
        <p:nvPicPr>
          <p:cNvPr id="10242" name="Picture 2" descr="A road with trees on the side&#10;&#10;Description automatically generated with low confidence">
            <a:extLst>
              <a:ext uri="{FF2B5EF4-FFF2-40B4-BE49-F238E27FC236}">
                <a16:creationId xmlns:a16="http://schemas.microsoft.com/office/drawing/2014/main" id="{8066CE86-7F27-6EC9-3E15-6C181269C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0986" y="2496870"/>
            <a:ext cx="4747547" cy="296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788026-81E5-11E7-1A12-F6BEB3236573}"/>
              </a:ext>
            </a:extLst>
          </p:cNvPr>
          <p:cNvSpPr txBox="1"/>
          <p:nvPr/>
        </p:nvSpPr>
        <p:spPr>
          <a:xfrm>
            <a:off x="7645400" y="5651500"/>
            <a:ext cx="353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11. O</a:t>
            </a:r>
            <a:r>
              <a:rPr lang="en-CN" dirty="0"/>
              <a:t>bservation from VISTA</a:t>
            </a:r>
          </a:p>
        </p:txBody>
      </p:sp>
    </p:spTree>
    <p:extLst>
      <p:ext uri="{BB962C8B-B14F-4D97-AF65-F5344CB8AC3E}">
        <p14:creationId xmlns:p14="http://schemas.microsoft.com/office/powerpoint/2010/main" val="80179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6D09A-BB5B-1392-A585-9E6C3DC8F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B855B-9C40-D6A8-9733-0468256BD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8600"/>
            <a:ext cx="10515600" cy="4678363"/>
          </a:xfrm>
        </p:spPr>
        <p:txBody>
          <a:bodyPr>
            <a:normAutofit/>
          </a:bodyPr>
          <a:lstStyle/>
          <a:p>
            <a:r>
              <a:rPr lang="en-CN" dirty="0"/>
              <a:t>Model architecture</a:t>
            </a:r>
          </a:p>
          <a:p>
            <a:r>
              <a:rPr lang="en-CN" dirty="0"/>
              <a:t>Reward function: 0 for crash, </a:t>
            </a:r>
          </a:p>
          <a:p>
            <a:pPr marL="0" indent="0">
              <a:buNone/>
            </a:pPr>
            <a:r>
              <a:rPr lang="en-CN" dirty="0"/>
              <a:t>                                  1 for not crash</a:t>
            </a:r>
          </a:p>
          <a:p>
            <a:pPr marL="0" indent="0">
              <a:buNone/>
            </a:pPr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949B0A-1261-CEE3-AB29-992605D82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176" y="2927350"/>
            <a:ext cx="5524500" cy="3556000"/>
          </a:xfrm>
          <a:prstGeom prst="rect">
            <a:avLst/>
          </a:prstGeom>
        </p:spPr>
      </p:pic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7BA10D63-0E60-DDC1-5ADA-02924E616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817342"/>
              </p:ext>
            </p:extLst>
          </p:nvPr>
        </p:nvGraphicFramePr>
        <p:xfrm>
          <a:off x="838200" y="3260979"/>
          <a:ext cx="5635052" cy="3231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6713">
                  <a:extLst>
                    <a:ext uri="{9D8B030D-6E8A-4147-A177-3AD203B41FA5}">
                      <a16:colId xmlns:a16="http://schemas.microsoft.com/office/drawing/2014/main" val="1996674000"/>
                    </a:ext>
                  </a:extLst>
                </a:gridCol>
                <a:gridCol w="1293100">
                  <a:extLst>
                    <a:ext uri="{9D8B030D-6E8A-4147-A177-3AD203B41FA5}">
                      <a16:colId xmlns:a16="http://schemas.microsoft.com/office/drawing/2014/main" val="146285256"/>
                    </a:ext>
                  </a:extLst>
                </a:gridCol>
                <a:gridCol w="822544">
                  <a:extLst>
                    <a:ext uri="{9D8B030D-6E8A-4147-A177-3AD203B41FA5}">
                      <a16:colId xmlns:a16="http://schemas.microsoft.com/office/drawing/2014/main" val="3270871102"/>
                    </a:ext>
                  </a:extLst>
                </a:gridCol>
                <a:gridCol w="1092695">
                  <a:extLst>
                    <a:ext uri="{9D8B030D-6E8A-4147-A177-3AD203B41FA5}">
                      <a16:colId xmlns:a16="http://schemas.microsoft.com/office/drawing/2014/main" val="1241298897"/>
                    </a:ext>
                  </a:extLst>
                </a:gridCol>
              </a:tblGrid>
              <a:tr h="310135">
                <a:tc>
                  <a:txBody>
                    <a:bodyPr/>
                    <a:lstStyle/>
                    <a:p>
                      <a:r>
                        <a:rPr lang="en-CN" dirty="0"/>
                        <a:t>MODEL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stride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CN" dirty="0"/>
                        <a:t>ctivation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43340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3*5*5*32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847270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32*5*5*48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486102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48*3*3*64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221394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</a:t>
                      </a:r>
                      <a:r>
                        <a:rPr lang="en-CN" dirty="0"/>
                        <a:t>onvolution 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64*3*3*64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476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  <a:r>
                        <a:rPr lang="en-CN" dirty="0"/>
                        <a:t>ully-connected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ReLu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4941950"/>
                  </a:ext>
                </a:extLst>
              </a:tr>
              <a:tr h="3972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</a:t>
                      </a:r>
                      <a:r>
                        <a:rPr lang="en-CN" dirty="0"/>
                        <a:t>ully-connected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4624612"/>
                  </a:ext>
                </a:extLst>
              </a:tr>
              <a:tr h="3101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/>
                        <a:t>Optimizer: Adam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5e-4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71764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CCE5351-7DC4-7BC3-E1F9-935018B6BCE1}"/>
              </a:ext>
            </a:extLst>
          </p:cNvPr>
          <p:cNvSpPr txBox="1"/>
          <p:nvPr/>
        </p:nvSpPr>
        <p:spPr>
          <a:xfrm>
            <a:off x="7975600" y="6510592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12. rewards during training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B16E05-A8F2-FFFD-E633-359E33D9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498600"/>
            <a:ext cx="4813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05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322A5-22EC-AF7C-4B84-FCF44E1E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022" y="1610024"/>
            <a:ext cx="3587052" cy="29619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/>
              <a:t>Reinforcement Learning: AlphaGo</a:t>
            </a:r>
            <a:r>
              <a:rPr lang="zh-CN" altLang="en-US" sz="3100" dirty="0"/>
              <a:t> </a:t>
            </a:r>
            <a:r>
              <a:rPr lang="en-US" altLang="zh-CN" sz="3100" dirty="0"/>
              <a:t>and</a:t>
            </a:r>
            <a:r>
              <a:rPr lang="zh-CN" altLang="en-US" sz="3100" dirty="0"/>
              <a:t> </a:t>
            </a:r>
            <a:r>
              <a:rPr lang="en-US" altLang="zh-CN" sz="3100" dirty="0"/>
              <a:t>Autonomous Driving</a:t>
            </a:r>
            <a:endParaRPr lang="en-US" sz="310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584C21-D513-64FD-3530-DFE048B3D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59" r="2" b="8231"/>
          <a:stretch/>
        </p:blipFill>
        <p:spPr bwMode="auto">
          <a:xfrm>
            <a:off x="4636963" y="10"/>
            <a:ext cx="7555037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D3CB469-2E4A-6340-47D7-EE281A7020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" r="-2" b="-2"/>
          <a:stretch/>
        </p:blipFill>
        <p:spPr bwMode="auto">
          <a:xfrm>
            <a:off x="4639056" y="3474720"/>
            <a:ext cx="755294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78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C5153-06EC-A693-ADB3-588BDF780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614FE-4294-3140-9DD5-93233B47D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random action</a:t>
            </a:r>
          </a:p>
          <a:p>
            <a:r>
              <a:rPr lang="en-US" dirty="0"/>
              <a:t>A</a:t>
            </a:r>
            <a:r>
              <a:rPr lang="en-CN" dirty="0"/>
              <a:t>fter training</a:t>
            </a:r>
          </a:p>
        </p:txBody>
      </p:sp>
    </p:spTree>
    <p:extLst>
      <p:ext uri="{BB962C8B-B14F-4D97-AF65-F5344CB8AC3E}">
        <p14:creationId xmlns:p14="http://schemas.microsoft.com/office/powerpoint/2010/main" val="2924841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4AF32-36F4-5F10-02FB-1F334BC2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A9B3E-BA38-5C0D-F593-6DE6FAB19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5130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852697-8949-9A81-0082-4BF73ACC0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3" b="11350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indred AI's donated robotic arm that students at U of A are using to study reinforcement learning">
            <a:extLst>
              <a:ext uri="{FF2B5EF4-FFF2-40B4-BE49-F238E27FC236}">
                <a16:creationId xmlns:a16="http://schemas.microsoft.com/office/drawing/2014/main" id="{8A9BE1B3-F721-8414-AE6B-6F20142FCB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5" r="2" b="18215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91" name="Freeform: Shape 90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4322A5-22EC-AF7C-4B84-FCF44E1E1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</a:rPr>
              <a:t>Reinforcement Learning: </a:t>
            </a:r>
            <a:r>
              <a:rPr lang="en-US" sz="3600" dirty="0"/>
              <a:t>Game playing</a:t>
            </a:r>
            <a:r>
              <a:rPr lang="en-US" altLang="zh-CN" sz="3600" kern="1200" dirty="0">
                <a:solidFill>
                  <a:schemeClr val="tx1"/>
                </a:solidFill>
              </a:rPr>
              <a:t> and </a:t>
            </a:r>
            <a:r>
              <a:rPr lang="en-US" altLang="zh-CN" sz="3600" dirty="0"/>
              <a:t>Robot</a:t>
            </a:r>
            <a:endParaRPr lang="en-US" sz="36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89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5BED-5957-6DCF-5B56-FF4DC2AA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Reinforcement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1312-4B0F-6796-44EE-D5FA8BFA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931" cy="4351338"/>
          </a:xfrm>
        </p:spPr>
        <p:txBody>
          <a:bodyPr/>
          <a:lstStyle/>
          <a:p>
            <a:pPr marL="0" indent="0">
              <a:buNone/>
            </a:pPr>
            <a:r>
              <a:rPr lang="en-CN" dirty="0"/>
              <a:t>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70169AD-419E-2239-74D4-DD17B6F8D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3428" y="1824147"/>
                <a:ext cx="43749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N" dirty="0"/>
                  <a:t>   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70169AD-419E-2239-74D4-DD17B6F8D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28" y="1824147"/>
                <a:ext cx="4374931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41A3AA2-D8DA-7109-9BFD-5EE882D914A1}"/>
                  </a:ext>
                </a:extLst>
              </p:cNvPr>
              <p:cNvSpPr/>
              <p:nvPr/>
            </p:nvSpPr>
            <p:spPr>
              <a:xfrm>
                <a:off x="1035269" y="1952502"/>
                <a:ext cx="4217276" cy="35644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                DQN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 based</a:t>
                </a:r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                   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 extract optimal policy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  <a:p>
                <a:pPr algn="ctr"/>
                <a:endParaRPr lang="en-CN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41A3AA2-D8DA-7109-9BFD-5EE882D91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9" y="1952502"/>
                <a:ext cx="4217276" cy="35644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1F1E297-675B-18D2-4BCA-728DFAAC1AA2}"/>
                  </a:ext>
                </a:extLst>
              </p:cNvPr>
              <p:cNvSpPr/>
              <p:nvPr/>
            </p:nvSpPr>
            <p:spPr>
              <a:xfrm>
                <a:off x="6639910" y="1952502"/>
                <a:ext cx="4217276" cy="35644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        P</a:t>
                </a:r>
                <a:r>
                  <a:rPr lang="en-CN" dirty="0"/>
                  <a:t>olicy gradient -- Policy based                      </a:t>
                </a:r>
              </a:p>
              <a:p>
                <a:endParaRPr lang="en-CN" dirty="0"/>
              </a:p>
              <a:p>
                <a:r>
                  <a:rPr lang="en-CN" dirty="0"/>
                  <a:t>	           Find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~</m:t>
                    </m:r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algn="ctr"/>
                <a:endParaRPr lang="en-CN" dirty="0"/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D1F1E297-675B-18D2-4BCA-728DFAAC1A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10" y="1952502"/>
                <a:ext cx="4217276" cy="3564484"/>
              </a:xfrm>
              <a:prstGeom prst="roundRect">
                <a:avLst/>
              </a:prstGeom>
              <a:blipFill>
                <a:blip r:embed="rId4"/>
                <a:stretch>
                  <a:fillRect r="-158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2459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5BED-5957-6DCF-5B56-FF4DC2AA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 Reinforcement Learning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11312-4B0F-6796-44EE-D5FA8BFA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74931" cy="4351338"/>
          </a:xfrm>
        </p:spPr>
        <p:txBody>
          <a:bodyPr/>
          <a:lstStyle/>
          <a:p>
            <a:pPr marL="0" indent="0">
              <a:buNone/>
            </a:pPr>
            <a:r>
              <a:rPr lang="en-CN" dirty="0"/>
              <a:t>    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70169AD-419E-2239-74D4-DD17B6F8DC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03428" y="1824147"/>
                <a:ext cx="4374931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CN" dirty="0"/>
                  <a:t>         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</m:oMathPara>
                </a14:m>
                <a:endParaRPr lang="en-CN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70169AD-419E-2239-74D4-DD17B6F8D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28" y="1824147"/>
                <a:ext cx="4374931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41A3AA2-D8DA-7109-9BFD-5EE882D914A1}"/>
                  </a:ext>
                </a:extLst>
              </p:cNvPr>
              <p:cNvSpPr/>
              <p:nvPr/>
            </p:nvSpPr>
            <p:spPr>
              <a:xfrm>
                <a:off x="1035269" y="1952502"/>
                <a:ext cx="4217276" cy="3564484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zh-CN" dirty="0"/>
                  <a:t>                DQN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–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 based</a:t>
                </a:r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                   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i="1" dirty="0">
                    <a:latin typeface="Cambria Math" panose="02040503050406030204" pitchFamily="18" charset="0"/>
                  </a:rPr>
                  <a:t> extract optimal policy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𝑎𝑟𝑔𝑚𝑎𝑥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  <a:p>
                <a:pPr algn="ctr"/>
                <a:endParaRPr lang="en-CN" dirty="0"/>
              </a:p>
            </p:txBody>
          </p:sp>
        </mc:Choice>
        <mc:Fallback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B41A3AA2-D8DA-7109-9BFD-5EE882D914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69" y="1952502"/>
                <a:ext cx="4217276" cy="356448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650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F86CB-CB69-18C2-789E-B6CDD2CAE9B6}"/>
              </a:ext>
            </a:extLst>
          </p:cNvPr>
          <p:cNvSpPr txBox="1"/>
          <p:nvPr/>
        </p:nvSpPr>
        <p:spPr>
          <a:xfrm>
            <a:off x="638881" y="457200"/>
            <a:ext cx="10909640" cy="1368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latin typeface="+mj-lt"/>
                <a:ea typeface="+mj-ea"/>
                <a:cs typeface="+mj-cs"/>
              </a:rPr>
              <a:t>Deep Q-Network (DQN)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6788ECA-EB4C-20BB-D67E-D5CC2155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07" y="2642616"/>
            <a:ext cx="5025482" cy="360578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10CA952-088A-E99A-91A4-DD3EC3D54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76968"/>
            <a:ext cx="5614416" cy="3537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3C5D22-F35F-C601-7781-8BBA241004E8}"/>
              </a:ext>
            </a:extLst>
          </p:cNvPr>
          <p:cNvSpPr txBox="1"/>
          <p:nvPr/>
        </p:nvSpPr>
        <p:spPr>
          <a:xfrm>
            <a:off x="1524000" y="6362700"/>
            <a:ext cx="411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1. DeepMind paper for DQN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62A918-948E-F3DE-BF7B-EF6305580689}"/>
              </a:ext>
            </a:extLst>
          </p:cNvPr>
          <p:cNvSpPr txBox="1"/>
          <p:nvPr/>
        </p:nvSpPr>
        <p:spPr>
          <a:xfrm>
            <a:off x="7378700" y="6362700"/>
            <a:ext cx="3924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Figure 2. the diagram of DQN</a:t>
            </a:r>
          </a:p>
        </p:txBody>
      </p:sp>
    </p:spTree>
    <p:extLst>
      <p:ext uri="{BB962C8B-B14F-4D97-AF65-F5344CB8AC3E}">
        <p14:creationId xmlns:p14="http://schemas.microsoft.com/office/powerpoint/2010/main" val="120654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A20E-4A11-263A-9695-9EBE20890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</a:t>
            </a:r>
            <a:r>
              <a:rPr lang="en-CN" dirty="0"/>
              <a:t>ey: How to compute the loss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FC499-F533-FE01-FA1B-5C5B18D92F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</a:t>
                </a:r>
                <a:r>
                  <a:rPr lang="en-CN" dirty="0"/>
                  <a:t>rajectory </a:t>
                </a:r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′)</m:t>
                    </m:r>
                  </m:oMath>
                </a14:m>
                <a:endParaRPr lang="en-CN" dirty="0"/>
              </a:p>
              <a:p>
                <a:endParaRPr lang="en-CN" dirty="0"/>
              </a:p>
              <a:p>
                <a:r>
                  <a:rPr lang="en-CN" dirty="0"/>
                  <a:t>Bellman Optimality Equation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N" dirty="0"/>
                  <a:t>        MDP</a:t>
                </a:r>
              </a:p>
              <a:p>
                <a:endParaRPr lang="en-CN" dirty="0"/>
              </a:p>
              <a:p>
                <a:pPr marL="0" indent="0">
                  <a:buNone/>
                </a:pPr>
                <a:r>
                  <a:rPr lang="en-US" dirty="0"/>
                  <a:t>     P</a:t>
                </a:r>
                <a:r>
                  <a:rPr lang="en-CN" dirty="0"/>
                  <a:t>redict                     target</a:t>
                </a:r>
              </a:p>
              <a:p>
                <a:endParaRPr lang="en-CN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CN" dirty="0"/>
                  <a:t>[</a:t>
                </a:r>
                <a14:m>
                  <m:oMath xmlns:m="http://schemas.openxmlformats.org/officeDocument/2006/math">
                    <m:r>
                      <a:rPr lang="en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∥</m:t>
                    </m:r>
                  </m:oMath>
                </a14:m>
                <a:r>
                  <a:rPr lang="en-CN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CN" dirty="0">
                    <a:ea typeface="Cambria Math" panose="020405030504060302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-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CN" dirty="0"/>
                  <a:t>]</a:t>
                </a:r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FC499-F533-FE01-FA1B-5C5B18D92F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C9EF9D3-7484-B72A-4B4C-A362BE721E08}"/>
                  </a:ext>
                </a:extLst>
              </p14:cNvPr>
              <p14:cNvContentPartPr/>
              <p14:nvPr/>
            </p14:nvContentPartPr>
            <p14:xfrm>
              <a:off x="1293280" y="3876240"/>
              <a:ext cx="828720" cy="169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C9EF9D3-7484-B72A-4B4C-A362BE721E0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4280" y="3867240"/>
                <a:ext cx="8463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C9A7F95-8839-C5BB-EDE0-34492C470FC5}"/>
                  </a:ext>
                </a:extLst>
              </p14:cNvPr>
              <p14:cNvContentPartPr/>
              <p14:nvPr/>
            </p14:nvContentPartPr>
            <p14:xfrm>
              <a:off x="3144760" y="3874080"/>
              <a:ext cx="2646360" cy="353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C9A7F95-8839-C5BB-EDE0-34492C470FC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35760" y="3865440"/>
                <a:ext cx="2664000" cy="37116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F2BAA0E-337F-89AC-8341-E410F8CAF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110" y="1326357"/>
            <a:ext cx="48133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0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070492-4A39-05C8-0634-8D5AF5897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CN" sz="5400"/>
              <a:t>DQN-Algorithm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7E168-8AD6-62E1-8A10-A397159FB9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807208"/>
                <a:ext cx="5020504" cy="3410712"/>
              </a:xfrm>
            </p:spPr>
            <p:txBody>
              <a:bodyPr anchor="t">
                <a:normAutofit fontScale="55000" lnSpcReduction="20000"/>
              </a:bodyPr>
              <a:lstStyle/>
              <a:p>
                <a:r>
                  <a:rPr lang="en-US" sz="4200" dirty="0"/>
                  <a:t>Trick 1:</a:t>
                </a:r>
              </a:p>
              <a:p>
                <a:pPr marL="0" indent="0">
                  <a:buNone/>
                </a:pPr>
                <a:r>
                  <a:rPr lang="en-US" sz="3300" dirty="0"/>
                  <a:t>    </a:t>
                </a:r>
                <a14:m>
                  <m:oMath xmlns:m="http://schemas.openxmlformats.org/officeDocument/2006/math">
                    <m:r>
                      <a:rPr lang="en-US" sz="3300" i="1"/>
                      <m:t>𝜖</m:t>
                    </m:r>
                  </m:oMath>
                </a14:m>
                <a:r>
                  <a:rPr lang="en-CN" sz="3300" dirty="0">
                    <a:effectLst/>
                  </a:rPr>
                  <a:t> </a:t>
                </a:r>
                <a:r>
                  <a:rPr lang="en-US" altLang="zh-CN" sz="3300" dirty="0">
                    <a:effectLst/>
                  </a:rPr>
                  <a:t>- </a:t>
                </a:r>
                <a:r>
                  <a:rPr lang="en-US" altLang="zh-CN" sz="3300" dirty="0"/>
                  <a:t>g</a:t>
                </a:r>
                <a:r>
                  <a:rPr lang="en-US" sz="3300" dirty="0"/>
                  <a:t>reedy policy   to balance exploitation and exploration</a:t>
                </a:r>
              </a:p>
              <a:p>
                <a:pPr marL="0" indent="0">
                  <a:buNone/>
                </a:pPr>
                <a:endParaRPr lang="en-US" sz="33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/>
                        <m:t>𝑎</m:t>
                      </m:r>
                      <m:r>
                        <a:rPr lang="en-US" i="1"/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CN" i="1"/>
                          </m:ctrlPr>
                        </m:dPr>
                        <m:e>
                          <m:eqArr>
                            <m:eqArrPr>
                              <m:ctrlPr>
                                <a:rPr lang="en-CN" i="1"/>
                              </m:ctrlPr>
                            </m:eqArrPr>
                            <m:e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𝑟𝑎𝑛𝑑𝑜𝑚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𝑎𝑐𝑡𝑖𝑜𝑛</m:t>
                              </m:r>
                              <m:r>
                                <a:rPr lang="en-US" i="1"/>
                                <m:t>          </m:t>
                              </m:r>
                              <m:r>
                                <a:rPr lang="en-US" i="1"/>
                                <m:t>𝑤𝑖𝑡h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𝑝𝑟𝑜𝑏𝑎𝑏𝑖𝑙𝑖𝑡𝑦</m:t>
                              </m:r>
                              <m:r>
                                <a:rPr lang="en-US" i="1"/>
                                <m:t>  </m:t>
                              </m:r>
                              <m:r>
                                <a:rPr lang="en-US" i="1"/>
                                <m:t>𝜖</m:t>
                              </m:r>
                              <m:r>
                                <a:rPr lang="en-US" i="1"/>
                                <m:t>          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CN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𝑎𝑟𝑔𝑚𝑎𝑥</m:t>
                                  </m:r>
                                </m:e>
                                <m:sub>
                                  <m:r>
                                    <a:rPr lang="en-US" i="1"/>
                                    <m:t>𝑎</m:t>
                                  </m:r>
                                </m:sub>
                              </m:sSub>
                              <m:r>
                                <a:rPr lang="en-US" i="1"/>
                                <m:t>𝑄</m:t>
                              </m:r>
                              <m:d>
                                <m:dPr>
                                  <m:ctrlPr>
                                    <a:rPr lang="en-CN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𝑠</m:t>
                                  </m:r>
                                  <m:r>
                                    <a:rPr lang="en-US" i="1"/>
                                    <m:t>,</m:t>
                                  </m:r>
                                  <m:r>
                                    <a:rPr lang="en-US" i="1"/>
                                    <m:t>𝑎</m:t>
                                  </m:r>
                                </m:e>
                              </m:d>
                              <m:r>
                                <a:rPr lang="en-US" i="1"/>
                                <m:t>     </m:t>
                              </m:r>
                              <m:r>
                                <a:rPr lang="en-US" i="1"/>
                                <m:t>𝑤𝑖𝑡h</m:t>
                              </m:r>
                              <m:r>
                                <a:rPr lang="en-US" i="1"/>
                                <m:t> </m:t>
                              </m:r>
                              <m:r>
                                <a:rPr lang="en-US" i="1"/>
                                <m:t>𝑝𝑟𝑜𝑏𝑎𝑏𝑖𝑙𝑖𝑡𝑦</m:t>
                              </m:r>
                              <m:r>
                                <a:rPr lang="en-US" i="1"/>
                                <m:t> 1−  </m:t>
                              </m:r>
                              <m:r>
                                <a:rPr lang="en-US" i="1"/>
                                <m:t>𝜖</m:t>
                              </m:r>
                              <m:r>
                                <a:rPr lang="en-US" i="1"/>
                                <m:t>    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N" dirty="0"/>
              </a:p>
              <a:p>
                <a:pPr marL="0" indent="0">
                  <a:buNone/>
                </a:pPr>
                <a:r>
                  <a:rPr lang="en-US" sz="3300" dirty="0"/>
                  <a:t>During training </a:t>
                </a:r>
                <a14:m>
                  <m:oMath xmlns:m="http://schemas.openxmlformats.org/officeDocument/2006/math">
                    <m:r>
                      <a:rPr lang="en-US" sz="330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3300" dirty="0"/>
                  <a:t> change from 1 to 0</a:t>
                </a:r>
              </a:p>
              <a:p>
                <a:pPr marL="0" indent="0">
                  <a:buNone/>
                </a:pPr>
                <a:endParaRPr lang="en-US" sz="3300" dirty="0"/>
              </a:p>
              <a:p>
                <a:pPr marL="0" indent="0">
                  <a:buNone/>
                </a:pPr>
                <a:r>
                  <a:rPr lang="en-US" sz="4200" dirty="0"/>
                  <a:t> Trick 2:</a:t>
                </a:r>
                <a:r>
                  <a:rPr lang="en-US" sz="3300" dirty="0"/>
                  <a:t>  R</a:t>
                </a:r>
                <a:r>
                  <a:rPr lang="en-CN" sz="3300" dirty="0"/>
                  <a:t>eplay buffer</a:t>
                </a:r>
              </a:p>
              <a:p>
                <a:pPr marL="0" indent="0">
                  <a:buNone/>
                </a:pPr>
                <a:r>
                  <a:rPr lang="en-US" sz="3300" dirty="0"/>
                  <a:t> </a:t>
                </a:r>
                <a:r>
                  <a:rPr lang="en-US" sz="4400" dirty="0"/>
                  <a:t>Trick 3</a:t>
                </a:r>
                <a:r>
                  <a:rPr lang="en-US" sz="5100" dirty="0"/>
                  <a:t>:  </a:t>
                </a:r>
                <a:r>
                  <a:rPr lang="en-US" sz="3300" dirty="0"/>
                  <a:t>T</a:t>
                </a:r>
                <a:r>
                  <a:rPr lang="en-CN" sz="3300" dirty="0"/>
                  <a:t>wo seperated network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N" sz="3300" i="1"/>
                        </m:ctrlPr>
                      </m:accPr>
                      <m:e>
                        <m:r>
                          <a:rPr lang="en-US" sz="3300" i="1"/>
                          <m:t>𝑞</m:t>
                        </m:r>
                      </m:e>
                    </m:acc>
                  </m:oMath>
                </a14:m>
                <a:r>
                  <a:rPr lang="en-CN" sz="3300" dirty="0">
                    <a:effectLst/>
                  </a:rPr>
                  <a:t> 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300" b="0" i="0" smtClean="0">
                        <a:latin typeface="Cambria Math" panose="02040503050406030204" pitchFamily="18" charset="0"/>
                      </a:rPr>
                      <m:t>q</m:t>
                    </m:r>
                  </m:oMath>
                </a14:m>
                <a:r>
                  <a:rPr lang="en-CN" sz="3300" dirty="0">
                    <a:effectLst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CN" sz="3300" dirty="0"/>
                  <a:t>    improve stability</a:t>
                </a:r>
              </a:p>
              <a:p>
                <a:endParaRPr lang="en-CN" sz="2200" dirty="0"/>
              </a:p>
              <a:p>
                <a:endParaRPr lang="en-CN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37E168-8AD6-62E1-8A10-A397159FB9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807208"/>
                <a:ext cx="5020504" cy="3410712"/>
              </a:xfrm>
              <a:blipFill>
                <a:blip r:embed="rId2"/>
                <a:stretch>
                  <a:fillRect l="-4040" t="-4461" b="-22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FB6F9A63-F75A-9C8A-4AF2-85E66B66E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023" y="640080"/>
            <a:ext cx="6843977" cy="55778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4D4C783-3E28-9780-E1E8-238A26B040C5}"/>
                  </a:ext>
                </a:extLst>
              </p14:cNvPr>
              <p14:cNvContentPartPr/>
              <p14:nvPr/>
            </p14:nvContentPartPr>
            <p14:xfrm>
              <a:off x="5651440" y="1136280"/>
              <a:ext cx="1269000" cy="28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4D4C783-3E28-9780-E1E8-238A26B040C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42440" y="1127640"/>
                <a:ext cx="12866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6B29598-E5C0-BB61-B7CC-690A969E65D8}"/>
                  </a:ext>
                </a:extLst>
              </p14:cNvPr>
              <p14:cNvContentPartPr/>
              <p14:nvPr/>
            </p14:nvContentPartPr>
            <p14:xfrm>
              <a:off x="7384120" y="1172640"/>
              <a:ext cx="243360" cy="275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6B29598-E5C0-BB61-B7CC-690A969E65D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75120" y="1164000"/>
                <a:ext cx="2610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D2E3F5F-B364-6088-395A-1F9419C5790F}"/>
                  </a:ext>
                </a:extLst>
              </p14:cNvPr>
              <p14:cNvContentPartPr/>
              <p14:nvPr/>
            </p14:nvContentPartPr>
            <p14:xfrm>
              <a:off x="7883440" y="1388280"/>
              <a:ext cx="292320" cy="4388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D2E3F5F-B364-6088-395A-1F9419C579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74800" y="1379640"/>
                <a:ext cx="30996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BE3F639-B6A8-ADBE-5C05-7681012A13AC}"/>
                  </a:ext>
                </a:extLst>
              </p14:cNvPr>
              <p14:cNvContentPartPr/>
              <p14:nvPr/>
            </p14:nvContentPartPr>
            <p14:xfrm>
              <a:off x="5943400" y="2649720"/>
              <a:ext cx="2768400" cy="7380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BE3F639-B6A8-ADBE-5C05-7681012A13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34400" y="2640720"/>
                <a:ext cx="2786040" cy="9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431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4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811AE-49E4-CF54-2CE9-9866E14C8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r>
              <a:rPr lang="en-CN" sz="4600" dirty="0"/>
              <a:t>Experiment:</a:t>
            </a:r>
            <a:br>
              <a:rPr lang="en-CN" sz="4600" dirty="0"/>
            </a:br>
            <a:r>
              <a:rPr lang="en-CN" sz="4600" dirty="0"/>
              <a:t>    training DQN on Atari Pong Environment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767709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37F608B3-AECF-63C6-C500-C0ADF5A84E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19108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F7C012B-FE47-4991-4D56-F75E38C73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anchor="t">
            <a:normAutofit/>
          </a:bodyPr>
          <a:lstStyle/>
          <a:p>
            <a:r>
              <a:rPr lang="en-US" sz="2200" dirty="0"/>
              <a:t>We control the right paddle, competing against the left paddle controlled by the computer. If we miss the ball, the left one would get one point, vice versa.</a:t>
            </a:r>
          </a:p>
          <a:p>
            <a:endParaRPr lang="en-US" sz="2200" dirty="0"/>
          </a:p>
          <a:p>
            <a:r>
              <a:rPr lang="en-US" sz="2200" dirty="0"/>
              <a:t>Continuous Observation Space:         </a:t>
            </a:r>
          </a:p>
          <a:p>
            <a:pPr marL="0" indent="0">
              <a:buNone/>
            </a:pPr>
            <a:r>
              <a:rPr lang="en-US" sz="2200" dirty="0"/>
              <a:t>          dimensions (210,160,3)</a:t>
            </a:r>
          </a:p>
          <a:p>
            <a:r>
              <a:rPr lang="en-US" sz="2200" dirty="0"/>
              <a:t>6 Discrete Action </a:t>
            </a:r>
          </a:p>
          <a:p>
            <a:pPr marL="0" indent="0">
              <a:buNone/>
            </a:pPr>
            <a:r>
              <a:rPr lang="en-US" sz="2200" dirty="0"/>
              <a:t>          (</a:t>
            </a:r>
            <a:r>
              <a:rPr lang="en-US" sz="2200" dirty="0" err="1"/>
              <a:t>Noop</a:t>
            </a:r>
            <a:r>
              <a:rPr lang="en-US" sz="2200" dirty="0"/>
              <a:t>, Fire, Right, Left, </a:t>
            </a:r>
            <a:r>
              <a:rPr lang="en-US" sz="2200" dirty="0" err="1"/>
              <a:t>RightFire</a:t>
            </a:r>
            <a:r>
              <a:rPr lang="en-US" sz="2200" dirty="0"/>
              <a:t>, </a:t>
            </a:r>
            <a:r>
              <a:rPr lang="en-US" sz="2200" dirty="0" err="1"/>
              <a:t>LeftFire</a:t>
            </a:r>
            <a:r>
              <a:rPr lang="en-US" sz="22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CE15E-BE2C-192B-6BF3-C79DC4AD9996}"/>
              </a:ext>
            </a:extLst>
          </p:cNvPr>
          <p:cNvSpPr txBox="1"/>
          <p:nvPr/>
        </p:nvSpPr>
        <p:spPr>
          <a:xfrm>
            <a:off x="406401" y="6286500"/>
            <a:ext cx="449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3. PongDeterministic-v4</a:t>
            </a:r>
            <a:r>
              <a:rPr lang="en-CN" dirty="0"/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330899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703</Words>
  <Application>Microsoft Macintosh PowerPoint</Application>
  <PresentationFormat>Widescreen</PresentationFormat>
  <Paragraphs>186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Deep Reinforcement Learning</vt:lpstr>
      <vt:lpstr>Reinforcement Learning: AlphaGo and Autonomous Driving</vt:lpstr>
      <vt:lpstr>Reinforcement Learning: Game playing and Robot</vt:lpstr>
      <vt:lpstr>Deep Reinforcement Learning Algorithm</vt:lpstr>
      <vt:lpstr>Deep Reinforcement Learning Algorithm</vt:lpstr>
      <vt:lpstr>PowerPoint Presentation</vt:lpstr>
      <vt:lpstr>Key: How to compute the loss </vt:lpstr>
      <vt:lpstr>DQN-Algorithm</vt:lpstr>
      <vt:lpstr>Experiment:     training DQN on Atari Pong Environment</vt:lpstr>
      <vt:lpstr>experiment</vt:lpstr>
      <vt:lpstr>Result</vt:lpstr>
      <vt:lpstr>Results</vt:lpstr>
      <vt:lpstr>Downsides of Q-learning</vt:lpstr>
      <vt:lpstr>Deep Reinforcement Learning Algorithm</vt:lpstr>
      <vt:lpstr>Policy Gradient</vt:lpstr>
      <vt:lpstr>Key: how to compute loss function</vt:lpstr>
      <vt:lpstr>Training policy gradient</vt:lpstr>
      <vt:lpstr>Experiment:    training autonomous driving policy in VISTA</vt:lpstr>
      <vt:lpstr>Experiment</vt:lpstr>
      <vt:lpstr>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Reinforcement Learning</dc:title>
  <dc:creator>Meili Liu</dc:creator>
  <cp:lastModifiedBy>Meili Liu</cp:lastModifiedBy>
  <cp:revision>10</cp:revision>
  <dcterms:created xsi:type="dcterms:W3CDTF">2022-05-28T02:28:34Z</dcterms:created>
  <dcterms:modified xsi:type="dcterms:W3CDTF">2022-05-30T04:13:39Z</dcterms:modified>
</cp:coreProperties>
</file>